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handoutMasterIdLst>
    <p:handoutMasterId r:id="rId9"/>
  </p:handoutMasterIdLst>
  <p:sldIdLst>
    <p:sldId id="256" r:id="rId2"/>
    <p:sldId id="258" r:id="rId3"/>
    <p:sldId id="278" r:id="rId4"/>
    <p:sldId id="266" r:id="rId5"/>
    <p:sldId id="267" r:id="rId6"/>
    <p:sldId id="272" r:id="rId7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an Merkel" initials="JM" lastIdx="9" clrIdx="0">
    <p:extLst>
      <p:ext uri="{19B8F6BF-5375-455C-9EA6-DF929625EA0E}">
        <p15:presenceInfo xmlns:p15="http://schemas.microsoft.com/office/powerpoint/2012/main" userId="S::julian.merkel@dsj.ch::c4897af6-69cb-4dad-901b-e3eb755df3c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638" autoAdjust="0"/>
    <p:restoredTop sz="77356" autoAdjust="0"/>
  </p:normalViewPr>
  <p:slideViewPr>
    <p:cSldViewPr snapToGrid="0">
      <p:cViewPr>
        <p:scale>
          <a:sx n="76" d="100"/>
          <a:sy n="76" d="100"/>
        </p:scale>
        <p:origin x="1760" y="416"/>
      </p:cViewPr>
      <p:guideLst/>
    </p:cSldViewPr>
  </p:slideViewPr>
  <p:notesTextViewPr>
    <p:cViewPr>
      <p:scale>
        <a:sx n="155" d="100"/>
        <a:sy n="155" d="100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BD1512-D634-4215-8FC9-016180677239}" type="datetimeFigureOut">
              <a:rPr lang="de-CH" smtClean="0"/>
              <a:t>19.02.21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BE873-0F26-41C9-B0D2-9D5A87E8C30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694911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BC24619-EBC2-4E5E-8619-ADBD0AD44664}" type="datetimeFigureOut">
              <a:rPr lang="de-CH"/>
              <a:pPr>
                <a:defRPr/>
              </a:pPr>
              <a:t>19.02.21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CH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1FA8B28-E426-46C0-BE8D-1A49DEA40206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FA8B28-E426-46C0-BE8D-1A49DEA40206}" type="slidenum">
              <a:rPr lang="de-CH" smtClean="0"/>
              <a:pPr>
                <a:defRPr/>
              </a:pPr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74357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Was fällt euch zuerst ein, wenn ihr das Wort „Medien“ hört?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FA8B28-E426-46C0-BE8D-1A49DEA40206}" type="slidenum">
              <a:rPr lang="de-CH" smtClean="0"/>
              <a:pPr>
                <a:defRPr/>
              </a:pPr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69427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FA8B28-E426-46C0-BE8D-1A49DEA40206}" type="slidenum">
              <a:rPr lang="de-CH" smtClean="0"/>
              <a:pPr>
                <a:defRPr/>
              </a:pPr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46688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Übergang </a:t>
            </a:r>
            <a:r>
              <a:rPr lang="de-DE"/>
              <a:t>zu AB „Mein Mediensteckbrief“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FA8B28-E426-46C0-BE8D-1A49DEA40206}" type="slidenum">
              <a:rPr lang="de-CH" smtClean="0"/>
              <a:pPr>
                <a:defRPr/>
              </a:pPr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51619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3354388"/>
            <a:ext cx="9144000" cy="622300"/>
          </a:xfrm>
          <a:prstGeom prst="rect">
            <a:avLst/>
          </a:prstGeom>
          <a:solidFill>
            <a:srgbClr val="FF4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CH" sz="1350"/>
          </a:p>
        </p:txBody>
      </p:sp>
      <p:sp>
        <p:nvSpPr>
          <p:cNvPr id="5" name="Rechteck 4"/>
          <p:cNvSpPr/>
          <p:nvPr/>
        </p:nvSpPr>
        <p:spPr>
          <a:xfrm>
            <a:off x="0" y="779463"/>
            <a:ext cx="9144000" cy="238918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CH" sz="135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657725"/>
            <a:ext cx="575945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48"/>
          <a:stretch>
            <a:fillRect/>
          </a:stretch>
        </p:blipFill>
        <p:spPr bwMode="auto">
          <a:xfrm>
            <a:off x="5603875" y="5949950"/>
            <a:ext cx="291147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80735"/>
            <a:ext cx="7772400" cy="2387600"/>
          </a:xfrm>
        </p:spPr>
        <p:txBody>
          <a:bodyPr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354188"/>
            <a:ext cx="6858000" cy="622490"/>
          </a:xfr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496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/>
          <p:cNvGrpSpPr>
            <a:grpSpLocks/>
          </p:cNvGrpSpPr>
          <p:nvPr userDrawn="1"/>
        </p:nvGrpSpPr>
        <p:grpSpPr bwMode="auto">
          <a:xfrm>
            <a:off x="744278" y="6045200"/>
            <a:ext cx="7726327" cy="735013"/>
            <a:chOff x="628652" y="6045763"/>
            <a:chExt cx="7886698" cy="735149"/>
          </a:xfrm>
        </p:grpSpPr>
        <p:pic>
          <p:nvPicPr>
            <p:cNvPr id="6" name="Bild 1" descr="cid:0B929E2C-C807-439A-B5AE-E29ED352684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675"/>
            <a:stretch>
              <a:fillRect/>
            </a:stretch>
          </p:blipFill>
          <p:spPr bwMode="auto">
            <a:xfrm>
              <a:off x="628652" y="6045763"/>
              <a:ext cx="2233422" cy="735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148"/>
            <a:stretch>
              <a:fillRect/>
            </a:stretch>
          </p:blipFill>
          <p:spPr bwMode="auto">
            <a:xfrm>
              <a:off x="6211147" y="6109470"/>
              <a:ext cx="2304203" cy="607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27955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6123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_easyv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1785488"/>
            <a:ext cx="9144000" cy="2387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de-CH" sz="135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488" y="4549775"/>
            <a:ext cx="3121025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5" y="6269038"/>
            <a:ext cx="2847975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73842"/>
            <a:ext cx="7772400" cy="2387600"/>
          </a:xfrm>
        </p:spPr>
        <p:txBody>
          <a:bodyPr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339277"/>
            <a:ext cx="6858000" cy="62249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07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-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>
            <a:grpSpLocks/>
          </p:cNvGrpSpPr>
          <p:nvPr/>
        </p:nvGrpSpPr>
        <p:grpSpPr bwMode="auto">
          <a:xfrm>
            <a:off x="744278" y="6045200"/>
            <a:ext cx="7726327" cy="735013"/>
            <a:chOff x="628652" y="6045763"/>
            <a:chExt cx="7886698" cy="735149"/>
          </a:xfrm>
        </p:grpSpPr>
        <p:pic>
          <p:nvPicPr>
            <p:cNvPr id="5" name="Bild 1" descr="cid:0B929E2C-C807-439A-B5AE-E29ED352684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675"/>
            <a:stretch>
              <a:fillRect/>
            </a:stretch>
          </p:blipFill>
          <p:spPr bwMode="auto">
            <a:xfrm>
              <a:off x="628652" y="6045763"/>
              <a:ext cx="2233422" cy="735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148"/>
            <a:stretch>
              <a:fillRect/>
            </a:stretch>
          </p:blipFill>
          <p:spPr bwMode="auto">
            <a:xfrm>
              <a:off x="6211147" y="6109470"/>
              <a:ext cx="2304203" cy="607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986" y="365129"/>
            <a:ext cx="7570381" cy="900000"/>
          </a:xfr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986" y="1407454"/>
            <a:ext cx="7570381" cy="4474813"/>
          </a:xfrm>
        </p:spPr>
        <p:txBody>
          <a:bodyPr/>
          <a:lstStyle>
            <a:lvl1pPr marL="446088" indent="-446088">
              <a:lnSpc>
                <a:spcPct val="150000"/>
              </a:lnSpc>
              <a:spcBef>
                <a:spcPts val="1200"/>
              </a:spcBef>
              <a:defRPr/>
            </a:lvl1pPr>
            <a:lvl2pPr marL="803275" indent="-346075">
              <a:lnSpc>
                <a:spcPct val="150000"/>
              </a:lnSpc>
              <a:spcBef>
                <a:spcPts val="1200"/>
              </a:spcBef>
              <a:defRPr/>
            </a:lvl2pPr>
            <a:lvl3pPr marL="1255713" indent="-341313">
              <a:lnSpc>
                <a:spcPct val="150000"/>
              </a:lnSpc>
              <a:spcBef>
                <a:spcPts val="1200"/>
              </a:spcBef>
              <a:defRPr/>
            </a:lvl3pPr>
            <a:lvl4pPr marL="1703388" indent="-331788">
              <a:defRPr/>
            </a:lvl4pPr>
            <a:lvl5pPr marL="2154238" indent="-325438"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631366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- Aufzählung_easyv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898" y="365129"/>
            <a:ext cx="7577469" cy="900000"/>
          </a:xfrm>
        </p:spPr>
        <p:txBody>
          <a:bodyPr>
            <a:noAutofit/>
          </a:bodyPr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898" y="1407454"/>
            <a:ext cx="7577469" cy="4474813"/>
          </a:xfrm>
        </p:spPr>
        <p:txBody>
          <a:bodyPr/>
          <a:lstStyle>
            <a:lvl1pPr marL="446088" indent="-446088">
              <a:lnSpc>
                <a:spcPct val="150000"/>
              </a:lnSpc>
              <a:spcBef>
                <a:spcPts val="1200"/>
              </a:spcBef>
              <a:buClr>
                <a:schemeClr val="accent3">
                  <a:lumMod val="75000"/>
                </a:schemeClr>
              </a:buClr>
              <a:defRPr/>
            </a:lvl1pPr>
            <a:lvl2pPr marL="803275" indent="-346075">
              <a:lnSpc>
                <a:spcPct val="150000"/>
              </a:lnSpc>
              <a:spcBef>
                <a:spcPts val="1200"/>
              </a:spcBef>
              <a:buClr>
                <a:schemeClr val="accent3">
                  <a:lumMod val="75000"/>
                </a:schemeClr>
              </a:buClr>
              <a:defRPr/>
            </a:lvl2pPr>
            <a:lvl3pPr marL="1255713" indent="-341313">
              <a:lnSpc>
                <a:spcPct val="150000"/>
              </a:lnSpc>
              <a:spcBef>
                <a:spcPts val="1200"/>
              </a:spcBef>
              <a:buClr>
                <a:schemeClr val="accent3">
                  <a:lumMod val="75000"/>
                </a:schemeClr>
              </a:buClr>
              <a:defRPr/>
            </a:lvl3pPr>
            <a:lvl4pPr marL="1703388" indent="-331788">
              <a:defRPr/>
            </a:lvl4pPr>
            <a:lvl5pPr marL="2154238" indent="-325438"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D89F10C-0686-4B1D-8353-13E229D395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98" y="6099586"/>
            <a:ext cx="1361473" cy="49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50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- Lauf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898" y="365129"/>
            <a:ext cx="7577469" cy="900000"/>
          </a:xfrm>
        </p:spPr>
        <p:txBody>
          <a:bodyPr>
            <a:no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898" y="1407454"/>
            <a:ext cx="7577469" cy="4474813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  <a:defRPr sz="2000" baseline="0"/>
            </a:lvl1pPr>
            <a:lvl2pPr marL="803275" indent="-346075">
              <a:spcBef>
                <a:spcPts val="1200"/>
              </a:spcBef>
              <a:defRPr/>
            </a:lvl2pPr>
            <a:lvl3pPr marL="1255713" indent="-341313">
              <a:spcBef>
                <a:spcPts val="1200"/>
              </a:spcBef>
              <a:defRPr/>
            </a:lvl3pPr>
            <a:lvl4pPr marL="1703388" indent="-331788">
              <a:defRPr/>
            </a:lvl4pPr>
            <a:lvl5pPr marL="2154238" indent="-325438"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grpSp>
        <p:nvGrpSpPr>
          <p:cNvPr id="7" name="Gruppieren 6"/>
          <p:cNvGrpSpPr>
            <a:grpSpLocks/>
          </p:cNvGrpSpPr>
          <p:nvPr userDrawn="1"/>
        </p:nvGrpSpPr>
        <p:grpSpPr bwMode="auto">
          <a:xfrm>
            <a:off x="744278" y="6045200"/>
            <a:ext cx="7726327" cy="735013"/>
            <a:chOff x="628652" y="6045763"/>
            <a:chExt cx="7886698" cy="735149"/>
          </a:xfrm>
        </p:grpSpPr>
        <p:pic>
          <p:nvPicPr>
            <p:cNvPr id="8" name="Bild 1" descr="cid:0B929E2C-C807-439A-B5AE-E29ED352684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675"/>
            <a:stretch>
              <a:fillRect/>
            </a:stretch>
          </p:blipFill>
          <p:spPr bwMode="auto">
            <a:xfrm>
              <a:off x="628652" y="6045763"/>
              <a:ext cx="2233422" cy="735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148"/>
            <a:stretch>
              <a:fillRect/>
            </a:stretch>
          </p:blipFill>
          <p:spPr bwMode="auto">
            <a:xfrm>
              <a:off x="6211147" y="6109470"/>
              <a:ext cx="2304203" cy="607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15828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- Lauftext_easyv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898" y="365129"/>
            <a:ext cx="7577469" cy="900000"/>
          </a:xfrm>
        </p:spPr>
        <p:txBody>
          <a:bodyPr>
            <a:noAutofit/>
          </a:bodyPr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898" y="1407454"/>
            <a:ext cx="7577469" cy="4474813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  <a:defRPr sz="2000" baseline="0"/>
            </a:lvl1pPr>
            <a:lvl2pPr marL="803275" indent="-346075">
              <a:spcBef>
                <a:spcPts val="1200"/>
              </a:spcBef>
              <a:defRPr/>
            </a:lvl2pPr>
            <a:lvl3pPr marL="1255713" indent="-341313">
              <a:spcBef>
                <a:spcPts val="1200"/>
              </a:spcBef>
              <a:defRPr/>
            </a:lvl3pPr>
            <a:lvl4pPr marL="1703388" indent="-331788">
              <a:defRPr/>
            </a:lvl4pPr>
            <a:lvl5pPr marL="2154238" indent="-325438"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9626986-5038-4197-ADEE-A6A5DE18A8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98" y="6232070"/>
            <a:ext cx="1392382" cy="50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173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781050"/>
            <a:ext cx="9144000" cy="23891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CH" sz="135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781200"/>
            <a:ext cx="7886700" cy="2388934"/>
          </a:xfrm>
        </p:spPr>
        <p:txBody>
          <a:bodyPr/>
          <a:lstStyle>
            <a:lvl1pPr algn="ctr">
              <a:defRPr sz="35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grpSp>
        <p:nvGrpSpPr>
          <p:cNvPr id="7" name="Gruppieren 6"/>
          <p:cNvGrpSpPr>
            <a:grpSpLocks/>
          </p:cNvGrpSpPr>
          <p:nvPr userDrawn="1"/>
        </p:nvGrpSpPr>
        <p:grpSpPr bwMode="auto">
          <a:xfrm>
            <a:off x="744278" y="6045200"/>
            <a:ext cx="7726327" cy="735013"/>
            <a:chOff x="628652" y="6045763"/>
            <a:chExt cx="7886698" cy="735149"/>
          </a:xfrm>
        </p:grpSpPr>
        <p:pic>
          <p:nvPicPr>
            <p:cNvPr id="8" name="Bild 1" descr="cid:0B929E2C-C807-439A-B5AE-E29ED352684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675"/>
            <a:stretch>
              <a:fillRect/>
            </a:stretch>
          </p:blipFill>
          <p:spPr bwMode="auto">
            <a:xfrm>
              <a:off x="628652" y="6045763"/>
              <a:ext cx="2233422" cy="735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148"/>
            <a:stretch>
              <a:fillRect/>
            </a:stretch>
          </p:blipFill>
          <p:spPr bwMode="auto">
            <a:xfrm>
              <a:off x="6211147" y="6109470"/>
              <a:ext cx="2304203" cy="607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35936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ischentitel_easyv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781050"/>
            <a:ext cx="9144000" cy="23891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CH" sz="135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781200"/>
            <a:ext cx="7886700" cy="2388934"/>
          </a:xfrm>
        </p:spPr>
        <p:txBody>
          <a:bodyPr/>
          <a:lstStyle>
            <a:lvl1pPr algn="ctr">
              <a:defRPr sz="35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grpSp>
        <p:nvGrpSpPr>
          <p:cNvPr id="7" name="Gruppieren 6"/>
          <p:cNvGrpSpPr>
            <a:grpSpLocks/>
          </p:cNvGrpSpPr>
          <p:nvPr userDrawn="1"/>
        </p:nvGrpSpPr>
        <p:grpSpPr bwMode="auto">
          <a:xfrm>
            <a:off x="744278" y="6045200"/>
            <a:ext cx="7726327" cy="735013"/>
            <a:chOff x="628652" y="6045763"/>
            <a:chExt cx="7886698" cy="735149"/>
          </a:xfrm>
        </p:grpSpPr>
        <p:pic>
          <p:nvPicPr>
            <p:cNvPr id="8" name="Bild 1" descr="cid:0B929E2C-C807-439A-B5AE-E29ED352684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675"/>
            <a:stretch>
              <a:fillRect/>
            </a:stretch>
          </p:blipFill>
          <p:spPr bwMode="auto">
            <a:xfrm>
              <a:off x="628652" y="6045763"/>
              <a:ext cx="2233422" cy="735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148"/>
            <a:stretch>
              <a:fillRect/>
            </a:stretch>
          </p:blipFill>
          <p:spPr bwMode="auto">
            <a:xfrm>
              <a:off x="6211147" y="6109470"/>
              <a:ext cx="2304203" cy="607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98957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tzt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781050"/>
            <a:ext cx="9144000" cy="23891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CH" sz="135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781200"/>
            <a:ext cx="7886700" cy="2388934"/>
          </a:xfrm>
          <a:noFill/>
          <a:ln>
            <a:noFill/>
          </a:ln>
        </p:spPr>
        <p:txBody>
          <a:bodyPr/>
          <a:lstStyle>
            <a:lvl1pPr algn="ctr">
              <a:defRPr sz="35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grpSp>
        <p:nvGrpSpPr>
          <p:cNvPr id="7" name="Gruppieren 6"/>
          <p:cNvGrpSpPr>
            <a:grpSpLocks/>
          </p:cNvGrpSpPr>
          <p:nvPr userDrawn="1"/>
        </p:nvGrpSpPr>
        <p:grpSpPr bwMode="auto">
          <a:xfrm>
            <a:off x="744278" y="6045200"/>
            <a:ext cx="7726327" cy="735013"/>
            <a:chOff x="628652" y="6045763"/>
            <a:chExt cx="7886698" cy="735149"/>
          </a:xfrm>
        </p:grpSpPr>
        <p:pic>
          <p:nvPicPr>
            <p:cNvPr id="8" name="Bild 1" descr="cid:0B929E2C-C807-439A-B5AE-E29ED352684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675"/>
            <a:stretch>
              <a:fillRect/>
            </a:stretch>
          </p:blipFill>
          <p:spPr bwMode="auto">
            <a:xfrm>
              <a:off x="628652" y="6045763"/>
              <a:ext cx="2233422" cy="735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148"/>
            <a:stretch>
              <a:fillRect/>
            </a:stretch>
          </p:blipFill>
          <p:spPr bwMode="auto">
            <a:xfrm>
              <a:off x="6211147" y="6109470"/>
              <a:ext cx="2304203" cy="607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67294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  <a:endParaRPr lang="en-US" altLang="de-DE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Formatvorlagen des Textmasters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47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kern="1200">
          <a:solidFill>
            <a:schemeClr val="accent1"/>
          </a:solidFill>
          <a:latin typeface="Helvetica" panose="020B0604020202020204" pitchFamily="34" charset="0"/>
          <a:ea typeface="+mj-ea"/>
          <a:cs typeface="Helvetica" panose="020B060402020202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Helvetica" panose="020B0604020202020204" pitchFamily="34" charset="0"/>
          <a:cs typeface="Helvetica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Helvetica" panose="020B0604020202020204" pitchFamily="34" charset="0"/>
          <a:cs typeface="Helvetica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Helvetica" panose="020B0604020202020204" pitchFamily="34" charset="0"/>
          <a:cs typeface="Helvetica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Helvetica" panose="020B0604020202020204" pitchFamily="34" charset="0"/>
          <a:cs typeface="Helvetica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Helvetica" panose="020B0604020202020204" pitchFamily="34" charset="0"/>
          <a:cs typeface="Helvetica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Helvetica" panose="020B0604020202020204" pitchFamily="34" charset="0"/>
          <a:cs typeface="Helvetica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Helvetica" panose="020B0604020202020204" pitchFamily="34" charset="0"/>
          <a:cs typeface="Helvetica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Helvetica" panose="020B0604020202020204" pitchFamily="34" charset="0"/>
          <a:cs typeface="Helvetica" panose="020B0604020202020204" pitchFamily="34" charset="0"/>
        </a:defRPr>
      </a:lvl9pPr>
    </p:titleStyle>
    <p:bodyStyle>
      <a:lvl1pPr marL="446088" indent="-446088" algn="l" rtl="0" eaLnBrk="1" fontAlgn="base" hangingPunct="1">
        <a:lnSpc>
          <a:spcPct val="150000"/>
        </a:lnSpc>
        <a:spcBef>
          <a:spcPts val="1200"/>
        </a:spcBef>
        <a:spcAft>
          <a:spcPct val="0"/>
        </a:spcAft>
        <a:buClr>
          <a:srgbClr val="C00000"/>
        </a:buClr>
        <a:buFont typeface="Helvetica" panose="020B0604020202020204" pitchFamily="34" charset="0"/>
        <a:buChar char="►"/>
        <a:defRPr sz="2200" kern="1200">
          <a:solidFill>
            <a:schemeClr val="tx2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685800" indent="-228600" algn="l" rtl="0" eaLnBrk="1" fontAlgn="base" hangingPunct="1">
        <a:lnSpc>
          <a:spcPct val="150000"/>
        </a:lnSpc>
        <a:spcBef>
          <a:spcPts val="1200"/>
        </a:spcBef>
        <a:spcAft>
          <a:spcPct val="0"/>
        </a:spcAft>
        <a:buClr>
          <a:srgbClr val="C00000"/>
        </a:buClr>
        <a:buFont typeface="Helvetica" panose="020B0604020202020204" pitchFamily="34" charset="0"/>
        <a:buChar char="►"/>
        <a:defRPr sz="2000" kern="1200">
          <a:solidFill>
            <a:schemeClr val="tx2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1143000" indent="-228600" algn="l" rtl="0" eaLnBrk="1" fontAlgn="base" hangingPunct="1">
        <a:lnSpc>
          <a:spcPct val="150000"/>
        </a:lnSpc>
        <a:spcBef>
          <a:spcPts val="1200"/>
        </a:spcBef>
        <a:spcAft>
          <a:spcPct val="0"/>
        </a:spcAft>
        <a:buClr>
          <a:srgbClr val="C00000"/>
        </a:buClr>
        <a:buFont typeface="Helvetica" panose="020B0604020202020204" pitchFamily="34" charset="0"/>
        <a:buChar char="►"/>
        <a:defRPr kern="1200">
          <a:solidFill>
            <a:schemeClr val="tx2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C00000"/>
        </a:buClr>
        <a:buFont typeface="Helvetica" panose="020B0604020202020204" pitchFamily="34" charset="0"/>
        <a:buChar char="►"/>
        <a:defRPr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C00000"/>
        </a:buClr>
        <a:buFont typeface="Helvetica" panose="020B0604020202020204" pitchFamily="34" charset="0"/>
        <a:buChar char="►"/>
        <a:defRPr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13" Type="http://schemas.openxmlformats.org/officeDocument/2006/relationships/image" Target="../media/image20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g"/><Relationship Id="rId11" Type="http://schemas.openxmlformats.org/officeDocument/2006/relationships/image" Target="../media/image18.jp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ctrTitle"/>
          </p:nvPr>
        </p:nvSpPr>
        <p:spPr>
          <a:xfrm>
            <a:off x="685800" y="1659882"/>
            <a:ext cx="7772400" cy="2387600"/>
          </a:xfrm>
        </p:spPr>
        <p:txBody>
          <a:bodyPr/>
          <a:lstStyle/>
          <a:p>
            <a:r>
              <a:rPr lang="de-DE" altLang="de-DE" dirty="0"/>
              <a:t>Ich und die Medien</a:t>
            </a:r>
            <a:endParaRPr lang="de-CH" alt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64A1C5F-3616-4079-A98D-4F702EED92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4000" dirty="0"/>
              <a:t>Was sind Medien?</a:t>
            </a:r>
            <a:endParaRPr lang="de-CH" altLang="de-DE" sz="4000" dirty="0"/>
          </a:p>
        </p:txBody>
      </p:sp>
      <p:pic>
        <p:nvPicPr>
          <p:cNvPr id="6" name="Bildplatzhalter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FA527512-585D-D642-821C-24821A949F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96" b="16696"/>
          <a:stretch>
            <a:fillRect/>
          </a:stretch>
        </p:blipFill>
        <p:spPr>
          <a:xfrm rot="21294773">
            <a:off x="1803746" y="1937191"/>
            <a:ext cx="5974630" cy="29836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4000" dirty="0"/>
              <a:t>Was sind Medien?</a:t>
            </a:r>
            <a:endParaRPr lang="de-CH" altLang="de-DE" sz="4000" dirty="0"/>
          </a:p>
        </p:txBody>
      </p:sp>
      <p:sp>
        <p:nvSpPr>
          <p:cNvPr id="14339" name="Inhaltsplatzhalter 2"/>
          <p:cNvSpPr>
            <a:spLocks noGrp="1"/>
          </p:cNvSpPr>
          <p:nvPr>
            <p:ph idx="1"/>
          </p:nvPr>
        </p:nvSpPr>
        <p:spPr>
          <a:xfrm>
            <a:off x="793898" y="1265129"/>
            <a:ext cx="7577469" cy="4608613"/>
          </a:xfrm>
        </p:spPr>
        <p:txBody>
          <a:bodyPr/>
          <a:lstStyle/>
          <a:p>
            <a:r>
              <a:rPr lang="de-CH" dirty="0"/>
              <a:t>Über Medien werden Nachrichten, Informationen, aber auch Bilder und Filme verbreitet. </a:t>
            </a:r>
          </a:p>
          <a:p>
            <a:r>
              <a:rPr lang="de-CH" dirty="0"/>
              <a:t>Menschen nutzen Medien, um sich zu informieren, sich auszutauschen oder einfach zur Unterhaltung.</a:t>
            </a:r>
            <a:endParaRPr lang="de-DE" dirty="0"/>
          </a:p>
          <a:p>
            <a:pPr marL="0" indent="0">
              <a:buNone/>
            </a:pPr>
            <a:endParaRPr lang="de-DE" altLang="de-DE" dirty="0"/>
          </a:p>
          <a:p>
            <a:pPr marL="0" indent="0">
              <a:buNone/>
            </a:pPr>
            <a:endParaRPr lang="de-DE" altLang="de-DE" sz="100" dirty="0"/>
          </a:p>
          <a:p>
            <a:pPr marL="0" indent="0">
              <a:buNone/>
            </a:pPr>
            <a:endParaRPr lang="de-DE" altLang="de-DE" sz="1000" dirty="0"/>
          </a:p>
          <a:p>
            <a:pPr marL="0" indent="0">
              <a:buNone/>
            </a:pPr>
            <a:endParaRPr lang="de-DE" altLang="de-DE" sz="100" dirty="0"/>
          </a:p>
          <a:p>
            <a:pPr marL="0" indent="0">
              <a:buNone/>
            </a:pPr>
            <a:endParaRPr lang="de-DE" altLang="de-DE" sz="1000" dirty="0"/>
          </a:p>
          <a:p>
            <a:pPr marL="0" indent="0">
              <a:buNone/>
            </a:pPr>
            <a:endParaRPr lang="de-DE" altLang="de-DE" dirty="0"/>
          </a:p>
        </p:txBody>
      </p:sp>
      <p:pic>
        <p:nvPicPr>
          <p:cNvPr id="6" name="Bildplatzhalter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FA527512-585D-D642-821C-24821A949F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96" b="16696"/>
          <a:stretch>
            <a:fillRect/>
          </a:stretch>
        </p:blipFill>
        <p:spPr>
          <a:xfrm rot="21294773">
            <a:off x="2609214" y="3780421"/>
            <a:ext cx="4758267" cy="237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480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3EA694-0CCB-4880-8313-ECB3BF856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Auch Telefon, Postkarte oder E-Mail sind Medien</a:t>
            </a:r>
            <a:r>
              <a:rPr lang="de-CH" sz="4000" dirty="0"/>
              <a:t> 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78617014-FA6A-AC4E-84B1-71F14954FA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711" y="2041223"/>
            <a:ext cx="5790578" cy="3859126"/>
          </a:xfrm>
        </p:spPr>
      </p:pic>
    </p:spTree>
    <p:extLst>
      <p:ext uri="{BB962C8B-B14F-4D97-AF65-F5344CB8AC3E}">
        <p14:creationId xmlns:p14="http://schemas.microsoft.com/office/powerpoint/2010/main" val="3448575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3EA694-0CCB-4880-8313-ECB3BF856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4000" dirty="0"/>
              <a:t>Was sind Massenmedien?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CEFD9A8-6394-4971-9676-2BB632C02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Ein Massenmedium richtet sich an viele Menschen und muss daher auch von vielen gesehen oder gehört werden können. </a:t>
            </a:r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EC8AFF1-A21F-4677-A3E4-25FB70AD60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5028" t="5270" r="63028" b="15022"/>
          <a:stretch/>
        </p:blipFill>
        <p:spPr>
          <a:xfrm flipH="1">
            <a:off x="4105629" y="2968279"/>
            <a:ext cx="4244473" cy="2979046"/>
          </a:xfrm>
          <a:prstGeom prst="rect">
            <a:avLst/>
          </a:prstGeom>
        </p:spPr>
      </p:pic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81BDA978-14BA-2549-82D2-6508A9FB5A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650" y="3128523"/>
            <a:ext cx="3097121" cy="232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85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>
            <a:extLst>
              <a:ext uri="{FF2B5EF4-FFF2-40B4-BE49-F238E27FC236}">
                <a16:creationId xmlns:a16="http://schemas.microsoft.com/office/drawing/2014/main" id="{29E75EDF-6694-BF4F-91BE-5DD21CF42C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7" y="1981541"/>
            <a:ext cx="2588045" cy="178939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03EA694-0CCB-4880-8313-ECB3BF856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4000" dirty="0"/>
              <a:t>Beispiele für Massenmedien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A96DAB54-A322-6A49-801D-6E2646C002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89" y="1464284"/>
            <a:ext cx="1744649" cy="469053"/>
          </a:xfr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32F2B7B-195D-4D42-BC93-C2686324E4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432" y="1378449"/>
            <a:ext cx="1102981" cy="110298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79CA25B-53DC-5D46-9DD3-561586FD91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19" y="5186583"/>
            <a:ext cx="1409569" cy="1409569"/>
          </a:xfrm>
          <a:prstGeom prst="rect">
            <a:avLst/>
          </a:prstGeom>
        </p:spPr>
      </p:pic>
      <p:pic>
        <p:nvPicPr>
          <p:cNvPr id="13" name="Grafik 12" descr="Ein Bild, das Text, ClipArt, Vektorgrafiken enthält.&#10;&#10;Automatisch generierte Beschreibung">
            <a:extLst>
              <a:ext uri="{FF2B5EF4-FFF2-40B4-BE49-F238E27FC236}">
                <a16:creationId xmlns:a16="http://schemas.microsoft.com/office/drawing/2014/main" id="{232DFEDE-1FDB-A143-BA46-447089212A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764" y="3122001"/>
            <a:ext cx="1078501" cy="1355316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8BCCB082-55CD-434E-921F-DB1BAD7140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138" y="1154948"/>
            <a:ext cx="1465684" cy="1465684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51FF26A5-F3EB-0C4A-B04F-00A522BAC5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461" y="3382978"/>
            <a:ext cx="3056649" cy="2037766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299430DB-8E0D-2540-A930-8E55CE67110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806" y="5393716"/>
            <a:ext cx="1357383" cy="867594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994AF232-F41D-5A40-A67F-8D517A20B29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982" y="2151064"/>
            <a:ext cx="1761067" cy="13208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5ABF18FD-3475-3240-B47A-B8AE69CD9FD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765" y="2811464"/>
            <a:ext cx="2588045" cy="606061"/>
          </a:xfrm>
          <a:prstGeom prst="rect">
            <a:avLst/>
          </a:prstGeom>
        </p:spPr>
      </p:pic>
      <p:pic>
        <p:nvPicPr>
          <p:cNvPr id="31" name="Grafik 30" descr="Ein Bild, das Text enthält.&#10;&#10;Automatisch generierte Beschreibung">
            <a:extLst>
              <a:ext uri="{FF2B5EF4-FFF2-40B4-BE49-F238E27FC236}">
                <a16:creationId xmlns:a16="http://schemas.microsoft.com/office/drawing/2014/main" id="{07470E86-C767-3F44-BFE7-344EB4CA626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249" y="4073063"/>
            <a:ext cx="1761066" cy="880533"/>
          </a:xfrm>
          <a:prstGeom prst="rect">
            <a:avLst/>
          </a:prstGeom>
        </p:spPr>
      </p:pic>
      <p:pic>
        <p:nvPicPr>
          <p:cNvPr id="33" name="Grafik 32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27038449-1BC8-8D40-B257-6A209833C8F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21" y="3991643"/>
            <a:ext cx="1902809" cy="580357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518045AF-7EE9-AF4B-9175-FE49F264D4B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920" y="4730659"/>
            <a:ext cx="4559172" cy="256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476602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DSJ Vorlage_2016">
  <a:themeElements>
    <a:clrScheme name="DSJ">
      <a:dk1>
        <a:srgbClr val="000000"/>
      </a:dk1>
      <a:lt1>
        <a:srgbClr val="FFFFFF"/>
      </a:lt1>
      <a:dk2>
        <a:srgbClr val="505052"/>
      </a:dk2>
      <a:lt2>
        <a:srgbClr val="D9D9D9"/>
      </a:lt2>
      <a:accent1>
        <a:srgbClr val="C00000"/>
      </a:accent1>
      <a:accent2>
        <a:srgbClr val="A00000"/>
      </a:accent2>
      <a:accent3>
        <a:srgbClr val="00AEEF"/>
      </a:accent3>
      <a:accent4>
        <a:srgbClr val="ED0A71"/>
      </a:accent4>
      <a:accent5>
        <a:srgbClr val="1E8DB1"/>
      </a:accent5>
      <a:accent6>
        <a:srgbClr val="1699BC"/>
      </a:accent6>
      <a:hlink>
        <a:srgbClr val="C00000"/>
      </a:hlink>
      <a:folHlink>
        <a:srgbClr val="FF4545"/>
      </a:folHlink>
    </a:clrScheme>
    <a:fontScheme name="DSJ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7" id="{09CB5330-02F8-42A9-A322-05FC68032877}" vid="{2EE0F18B-1C4F-4FF4-A5E3-20618B45B8D5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Powerpoint-Vorlage_DSJ_und_easyvote</Template>
  <TotalTime>0</TotalTime>
  <Words>102</Words>
  <Application>Microsoft Macintosh PowerPoint</Application>
  <PresentationFormat>Bildschirmpräsentation (4:3)</PresentationFormat>
  <Paragraphs>19</Paragraphs>
  <Slides>6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Helvetica</vt:lpstr>
      <vt:lpstr>Powerpoint DSJ Vorlage_2016</vt:lpstr>
      <vt:lpstr>Ich und die Medien</vt:lpstr>
      <vt:lpstr>Was sind Medien?</vt:lpstr>
      <vt:lpstr>Was sind Medien?</vt:lpstr>
      <vt:lpstr>Auch Telefon, Postkarte oder E-Mail sind Medien </vt:lpstr>
      <vt:lpstr>Was sind Massenmedien?</vt:lpstr>
      <vt:lpstr>Beispiele für Massenmedien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Powerpoint-Vorlage</dc:title>
  <dc:creator>Ladina Caprez</dc:creator>
  <cp:lastModifiedBy>Sarah Suter</cp:lastModifiedBy>
  <cp:revision>33</cp:revision>
  <dcterms:created xsi:type="dcterms:W3CDTF">2017-01-25T15:42:30Z</dcterms:created>
  <dcterms:modified xsi:type="dcterms:W3CDTF">2021-02-19T10:02:02Z</dcterms:modified>
</cp:coreProperties>
</file>