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78" r:id="rId4"/>
    <p:sldId id="266" r:id="rId5"/>
    <p:sldId id="267" r:id="rId6"/>
    <p:sldId id="272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Merkel" initials="JM" lastIdx="9" clrIdx="0">
    <p:extLst>
      <p:ext uri="{19B8F6BF-5375-455C-9EA6-DF929625EA0E}">
        <p15:presenceInfo xmlns:p15="http://schemas.microsoft.com/office/powerpoint/2012/main" userId="S::julian.merkel@dsj.ch::c4897af6-69cb-4dad-901b-e3eb755df3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38" autoAdjust="0"/>
    <p:restoredTop sz="77324" autoAdjust="0"/>
  </p:normalViewPr>
  <p:slideViewPr>
    <p:cSldViewPr snapToGrid="0">
      <p:cViewPr varScale="1">
        <p:scale>
          <a:sx n="94" d="100"/>
          <a:sy n="94" d="100"/>
        </p:scale>
        <p:origin x="1240" y="184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1512-D634-4215-8FC9-016180677239}" type="datetimeFigureOut">
              <a:rPr lang="de-CH" smtClean="0"/>
              <a:t>28.07.21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E873-0F26-41C9-B0D2-9D5A87E8C3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949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C24619-EBC2-4E5E-8619-ADBD0AD44664}" type="datetimeFigureOut">
              <a:rPr lang="de-CH"/>
              <a:pPr>
                <a:defRPr/>
              </a:pPr>
              <a:t>28.07.21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FA8B28-E426-46C0-BE8D-1A49DEA4020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435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LP fragt die Klasse, was Medien sind. Kennen die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Beispiele für Medien?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942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68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126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L’ultima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supporto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proiettata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tutta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lezione</a:t>
            </a:r>
            <a:r>
              <a:rPr lang="de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161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354388"/>
            <a:ext cx="9144000" cy="622300"/>
          </a:xfrm>
          <a:prstGeom prst="rect">
            <a:avLst/>
          </a:prstGeom>
          <a:solidFill>
            <a:srgbClr val="FF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5" name="Rechteck 4"/>
          <p:cNvSpPr/>
          <p:nvPr/>
        </p:nvSpPr>
        <p:spPr>
          <a:xfrm>
            <a:off x="0" y="779463"/>
            <a:ext cx="9144000" cy="2389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7725"/>
            <a:ext cx="57594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8"/>
          <a:stretch>
            <a:fillRect/>
          </a:stretch>
        </p:blipFill>
        <p:spPr bwMode="auto">
          <a:xfrm>
            <a:off x="5603875" y="5949950"/>
            <a:ext cx="29114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0735"/>
            <a:ext cx="7772400" cy="23876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4188"/>
            <a:ext cx="6858000" cy="62249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9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6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795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1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785488"/>
            <a:ext cx="9144000" cy="23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de-CH" sz="135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4549775"/>
            <a:ext cx="31210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269038"/>
            <a:ext cx="2847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3842"/>
            <a:ext cx="7772400" cy="23876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39277"/>
            <a:ext cx="6858000" cy="62249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5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86" y="365129"/>
            <a:ext cx="7570381" cy="9000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986" y="1407454"/>
            <a:ext cx="7570381" cy="4474813"/>
          </a:xfrm>
        </p:spPr>
        <p:txBody>
          <a:bodyPr/>
          <a:lstStyle>
            <a:lvl1pPr marL="446088" indent="-446088">
              <a:lnSpc>
                <a:spcPct val="150000"/>
              </a:lnSpc>
              <a:spcBef>
                <a:spcPts val="1200"/>
              </a:spcBef>
              <a:defRPr/>
            </a:lvl1pPr>
            <a:lvl2pPr marL="803275" indent="-346075">
              <a:lnSpc>
                <a:spcPct val="150000"/>
              </a:lnSpc>
              <a:spcBef>
                <a:spcPts val="1200"/>
              </a:spcBef>
              <a:defRPr/>
            </a:lvl2pPr>
            <a:lvl3pPr marL="1255713" indent="-341313">
              <a:lnSpc>
                <a:spcPct val="150000"/>
              </a:lnSpc>
              <a:spcBef>
                <a:spcPts val="1200"/>
              </a:spcBef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313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Aufzählung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8" y="365129"/>
            <a:ext cx="7577469" cy="900000"/>
          </a:xfrm>
        </p:spPr>
        <p:txBody>
          <a:bodyPr>
            <a:noAutofit/>
          </a:bodyPr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98" y="1407454"/>
            <a:ext cx="7577469" cy="4474813"/>
          </a:xfrm>
        </p:spPr>
        <p:txBody>
          <a:bodyPr/>
          <a:lstStyle>
            <a:lvl1pPr marL="446088" indent="-446088">
              <a:lnSpc>
                <a:spcPct val="15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lvl1pPr>
            <a:lvl2pPr marL="803275" indent="-346075">
              <a:lnSpc>
                <a:spcPct val="15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lvl2pPr>
            <a:lvl3pPr marL="1255713" indent="-341313">
              <a:lnSpc>
                <a:spcPct val="15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89F10C-0686-4B1D-8353-13E229D39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6099586"/>
            <a:ext cx="1361473" cy="4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0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8" y="365129"/>
            <a:ext cx="7577469" cy="900000"/>
          </a:xfrm>
        </p:spPr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98" y="1407454"/>
            <a:ext cx="7577469" cy="4474813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  <a:defRPr sz="2000" baseline="0"/>
            </a:lvl1pPr>
            <a:lvl2pPr marL="803275" indent="-346075">
              <a:spcBef>
                <a:spcPts val="1200"/>
              </a:spcBef>
              <a:defRPr/>
            </a:lvl2pPr>
            <a:lvl3pPr marL="1255713" indent="-341313">
              <a:spcBef>
                <a:spcPts val="1200"/>
              </a:spcBef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582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Lauftext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8" y="365129"/>
            <a:ext cx="7577469" cy="900000"/>
          </a:xfrm>
        </p:spPr>
        <p:txBody>
          <a:bodyPr>
            <a:noAutofit/>
          </a:bodyPr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98" y="1407454"/>
            <a:ext cx="7577469" cy="4474813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  <a:defRPr sz="2000" baseline="0"/>
            </a:lvl1pPr>
            <a:lvl2pPr marL="803275" indent="-346075">
              <a:spcBef>
                <a:spcPts val="1200"/>
              </a:spcBef>
              <a:defRPr/>
            </a:lvl2pPr>
            <a:lvl3pPr marL="1255713" indent="-341313">
              <a:spcBef>
                <a:spcPts val="1200"/>
              </a:spcBef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626986-5038-4197-ADEE-A6A5DE18A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6232070"/>
            <a:ext cx="1392382" cy="5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7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81050"/>
            <a:ext cx="9144000" cy="2389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781200"/>
            <a:ext cx="7886700" cy="2388934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593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81050"/>
            <a:ext cx="9144000" cy="2389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781200"/>
            <a:ext cx="7886700" cy="2388934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95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81050"/>
            <a:ext cx="9144000" cy="2389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781200"/>
            <a:ext cx="7886700" cy="2388934"/>
          </a:xfrm>
          <a:noFill/>
          <a:ln>
            <a:noFill/>
          </a:ln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729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Formatvorlagen des Textmasters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4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446088" indent="-446088" algn="l" rtl="0" eaLnBrk="1" fontAlgn="base" hangingPunct="1">
        <a:lnSpc>
          <a:spcPct val="150000"/>
        </a:lnSpc>
        <a:spcBef>
          <a:spcPts val="12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sz="22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rtl="0" eaLnBrk="1" fontAlgn="base" hangingPunct="1">
        <a:lnSpc>
          <a:spcPct val="150000"/>
        </a:lnSpc>
        <a:spcBef>
          <a:spcPts val="12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sz="20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lnSpc>
          <a:spcPct val="150000"/>
        </a:lnSpc>
        <a:spcBef>
          <a:spcPts val="12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685800" y="1659882"/>
            <a:ext cx="7772400" cy="2387600"/>
          </a:xfrm>
        </p:spPr>
        <p:txBody>
          <a:bodyPr/>
          <a:lstStyle/>
          <a:p>
            <a:r>
              <a:rPr lang="it-CH" dirty="0"/>
              <a:t>I media ed io</a:t>
            </a:r>
            <a:endParaRPr lang="de-CH" alt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4A1C5F-3616-4079-A98D-4F702EED9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sz="4000" dirty="0"/>
              <a:t>Cosa sono i media?</a:t>
            </a:r>
            <a:endParaRPr lang="de-CH" altLang="de-DE" sz="5400" dirty="0"/>
          </a:p>
        </p:txBody>
      </p:sp>
      <p:pic>
        <p:nvPicPr>
          <p:cNvPr id="6" name="Bild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527512-585D-D642-821C-24821A949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 b="16696"/>
          <a:stretch>
            <a:fillRect/>
          </a:stretch>
        </p:blipFill>
        <p:spPr>
          <a:xfrm rot="21294773">
            <a:off x="1803746" y="1937191"/>
            <a:ext cx="5974630" cy="2983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/>
              <a:t>Was sind Medien?</a:t>
            </a:r>
            <a:endParaRPr lang="de-CH" altLang="de-DE" sz="4000" dirty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793898" y="1265129"/>
            <a:ext cx="7577469" cy="4608613"/>
          </a:xfrm>
        </p:spPr>
        <p:txBody>
          <a:bodyPr/>
          <a:lstStyle/>
          <a:p>
            <a:pPr lvl="0"/>
            <a:r>
              <a:rPr lang="it-CH" dirty="0"/>
              <a:t>Tramite i media si diffondono notizie, informazioni, ma anche immagini e filmati</a:t>
            </a:r>
            <a:endParaRPr lang="de-CH" dirty="0"/>
          </a:p>
          <a:p>
            <a:pPr lvl="0"/>
            <a:r>
              <a:rPr lang="it-CH" dirty="0"/>
              <a:t>Le persone utilizzano i media per informarsi, per comunicare o semplicemente per divertimento</a:t>
            </a:r>
            <a:endParaRPr lang="de-DE" altLang="de-DE" dirty="0"/>
          </a:p>
          <a:p>
            <a:pPr marL="0" indent="0">
              <a:buNone/>
            </a:pPr>
            <a:endParaRPr lang="de-DE" altLang="de-DE" sz="100" dirty="0"/>
          </a:p>
          <a:p>
            <a:pPr marL="0" indent="0">
              <a:buNone/>
            </a:pPr>
            <a:endParaRPr lang="de-DE" altLang="de-DE" sz="1000" dirty="0"/>
          </a:p>
          <a:p>
            <a:pPr marL="0" indent="0">
              <a:buNone/>
            </a:pPr>
            <a:endParaRPr lang="de-DE" altLang="de-DE" sz="100" dirty="0"/>
          </a:p>
          <a:p>
            <a:pPr marL="0" indent="0">
              <a:buNone/>
            </a:pPr>
            <a:endParaRPr lang="de-DE" altLang="de-DE" sz="1000" dirty="0"/>
          </a:p>
          <a:p>
            <a:pPr marL="0" indent="0">
              <a:buNone/>
            </a:pPr>
            <a:endParaRPr lang="de-DE" altLang="de-DE" dirty="0"/>
          </a:p>
        </p:txBody>
      </p:sp>
      <p:pic>
        <p:nvPicPr>
          <p:cNvPr id="6" name="Bild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527512-585D-D642-821C-24821A94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 b="16696"/>
          <a:stretch>
            <a:fillRect/>
          </a:stretch>
        </p:blipFill>
        <p:spPr>
          <a:xfrm rot="21294773">
            <a:off x="2609214" y="3780421"/>
            <a:ext cx="4758267" cy="23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EA694-0CCB-4880-8313-ECB3BF85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Anche i telefoni, le cartoline o le e-mail sono dei media</a:t>
            </a:r>
            <a:endParaRPr lang="de-CH" sz="40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8617014-FA6A-AC4E-84B1-71F14954F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11" y="2041223"/>
            <a:ext cx="5790578" cy="3859126"/>
          </a:xfrm>
        </p:spPr>
      </p:pic>
    </p:spTree>
    <p:extLst>
      <p:ext uri="{BB962C8B-B14F-4D97-AF65-F5344CB8AC3E}">
        <p14:creationId xmlns:p14="http://schemas.microsoft.com/office/powerpoint/2010/main" val="344857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EA694-0CCB-4880-8313-ECB3BF85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sz="4000" dirty="0"/>
              <a:t>Cosa sono i mass media?</a:t>
            </a:r>
            <a:endParaRPr lang="de-CH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EFD9A8-6394-4971-9676-2BB632C0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I mass media si rivolgono a molte persone, quindi devono garantire la possibilità di essere visti o ascoltati da un pubblico numeroso.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C8AFF1-A21F-4677-A3E4-25FB70AD6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028" t="5270" r="63028" b="15022"/>
          <a:stretch/>
        </p:blipFill>
        <p:spPr>
          <a:xfrm flipH="1">
            <a:off x="4105629" y="2968279"/>
            <a:ext cx="4244473" cy="2979046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1BDA978-14BA-2549-82D2-6508A9FB5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0" y="3128523"/>
            <a:ext cx="3097121" cy="23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9E75EDF-6694-BF4F-91BE-5DD21CF42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7" y="1981541"/>
            <a:ext cx="2588045" cy="17893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3EA694-0CCB-4880-8313-ECB3BF85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sz="4000" dirty="0"/>
              <a:t>Esempi di mass media</a:t>
            </a:r>
            <a:endParaRPr lang="de-CH" sz="4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2F2B7B-195D-4D42-BC93-C2686324E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32" y="1378449"/>
            <a:ext cx="1102981" cy="11029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79CA25B-53DC-5D46-9DD3-561586FD9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9" y="5186583"/>
            <a:ext cx="1409569" cy="14095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7AF60E-FB3A-0648-9281-490EC2134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7" y="3757077"/>
            <a:ext cx="2588045" cy="11376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080ACB-782B-5F4D-8AE3-8ACE5E385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76" y="950143"/>
            <a:ext cx="1422400" cy="1422400"/>
          </a:xfrm>
          <a:prstGeom prst="rect">
            <a:avLst/>
          </a:prstGeom>
        </p:spPr>
      </p:pic>
      <p:pic>
        <p:nvPicPr>
          <p:cNvPr id="14" name="Grafik 1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444BDD8-52B1-7443-B4DD-47BB45FA41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08" y="1514251"/>
            <a:ext cx="3810000" cy="419100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ED3163D-BB66-5D49-BF91-7ADC63B1B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33" y="2327278"/>
            <a:ext cx="1341669" cy="1341669"/>
          </a:xfrm>
          <a:prstGeom prst="rect">
            <a:avLst/>
          </a:prstGeom>
        </p:spPr>
      </p:pic>
      <p:pic>
        <p:nvPicPr>
          <p:cNvPr id="20" name="Grafik 19" descr="Ein Bild, das Text enthält.&#10;&#10;Automatisch generierte Beschreibung">
            <a:extLst>
              <a:ext uri="{FF2B5EF4-FFF2-40B4-BE49-F238E27FC236}">
                <a16:creationId xmlns:a16="http://schemas.microsoft.com/office/drawing/2014/main" id="{86FB15A4-BE17-6E40-AB53-8B2631FD09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58" y="2327278"/>
            <a:ext cx="2081813" cy="1105963"/>
          </a:xfrm>
          <a:prstGeom prst="rect">
            <a:avLst/>
          </a:prstGeom>
        </p:spPr>
      </p:pic>
      <p:pic>
        <p:nvPicPr>
          <p:cNvPr id="24" name="Grafik 2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A77A8BE-2DDB-2742-A9DC-6176F549E0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54" y="3954697"/>
            <a:ext cx="2374900" cy="8509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8B1282E-35DE-DA47-9753-8C7AE5FBD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06" y="2717800"/>
            <a:ext cx="1422400" cy="14224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BBC41C1-60A8-854E-9273-4AD77C8379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5091348"/>
            <a:ext cx="2374900" cy="133371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630A16D-258F-9F45-8996-0CD7252A78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18" y="3703722"/>
            <a:ext cx="1123248" cy="112324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AE4B57-3F68-6F48-A80B-9E3F853196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83" y="5047004"/>
            <a:ext cx="1422400" cy="14224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0D1A92B-AE73-D840-B68E-DBB79BBA56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72" y="482697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66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DSJ Vorlage_2016">
  <a:themeElements>
    <a:clrScheme name="DSJ">
      <a:dk1>
        <a:srgbClr val="000000"/>
      </a:dk1>
      <a:lt1>
        <a:srgbClr val="FFFFFF"/>
      </a:lt1>
      <a:dk2>
        <a:srgbClr val="505052"/>
      </a:dk2>
      <a:lt2>
        <a:srgbClr val="D9D9D9"/>
      </a:lt2>
      <a:accent1>
        <a:srgbClr val="C00000"/>
      </a:accent1>
      <a:accent2>
        <a:srgbClr val="A00000"/>
      </a:accent2>
      <a:accent3>
        <a:srgbClr val="00AEEF"/>
      </a:accent3>
      <a:accent4>
        <a:srgbClr val="ED0A71"/>
      </a:accent4>
      <a:accent5>
        <a:srgbClr val="1E8DB1"/>
      </a:accent5>
      <a:accent6>
        <a:srgbClr val="1699BC"/>
      </a:accent6>
      <a:hlink>
        <a:srgbClr val="C00000"/>
      </a:hlink>
      <a:folHlink>
        <a:srgbClr val="FF4545"/>
      </a:folHlink>
    </a:clrScheme>
    <a:fontScheme name="DSJ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7" id="{09CB5330-02F8-42A9-A322-05FC68032877}" vid="{2EE0F18B-1C4F-4FF4-A5E3-20618B45B8D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Powerpoint-Vorlage_DSJ_und_easyvote</Template>
  <TotalTime>0</TotalTime>
  <Words>122</Words>
  <Application>Microsoft Macintosh PowerPoint</Application>
  <PresentationFormat>Bildschirmpräsentation (4:3)</PresentationFormat>
  <Paragraphs>19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Powerpoint DSJ Vorlage_2016</vt:lpstr>
      <vt:lpstr>I media ed io</vt:lpstr>
      <vt:lpstr>Cosa sono i media?</vt:lpstr>
      <vt:lpstr>Was sind Medien?</vt:lpstr>
      <vt:lpstr>Anche i telefoni, le cartoline o le e-mail sono dei media</vt:lpstr>
      <vt:lpstr>Cosa sono i mass media?</vt:lpstr>
      <vt:lpstr>Esempi di mass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</dc:title>
  <dc:creator>Ladina Caprez</dc:creator>
  <cp:lastModifiedBy>Julian Merkel</cp:lastModifiedBy>
  <cp:revision>36</cp:revision>
  <dcterms:created xsi:type="dcterms:W3CDTF">2017-01-25T15:42:30Z</dcterms:created>
  <dcterms:modified xsi:type="dcterms:W3CDTF">2021-07-28T08:49:09Z</dcterms:modified>
</cp:coreProperties>
</file>