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78" r:id="rId4"/>
    <p:sldId id="266" r:id="rId5"/>
    <p:sldId id="267" r:id="rId6"/>
    <p:sldId id="272" r:id="rId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n Merkel" initials="JM" lastIdx="9" clrIdx="0">
    <p:extLst>
      <p:ext uri="{19B8F6BF-5375-455C-9EA6-DF929625EA0E}">
        <p15:presenceInfo xmlns:p15="http://schemas.microsoft.com/office/powerpoint/2012/main" userId="S::julian.merkel@dsj.ch::c4897af6-69cb-4dad-901b-e3eb755df3c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77415" autoAdjust="0"/>
  </p:normalViewPr>
  <p:slideViewPr>
    <p:cSldViewPr snapToGrid="0">
      <p:cViewPr varScale="1">
        <p:scale>
          <a:sx n="97" d="100"/>
          <a:sy n="97" d="100"/>
        </p:scale>
        <p:origin x="1616" y="200"/>
      </p:cViewPr>
      <p:guideLst/>
    </p:cSldViewPr>
  </p:slideViewPr>
  <p:notesTextViewPr>
    <p:cViewPr>
      <p:scale>
        <a:sx n="155" d="100"/>
        <a:sy n="155" d="100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D1512-D634-4215-8FC9-016180677239}" type="datetimeFigureOut">
              <a:rPr lang="de-CH" smtClean="0"/>
              <a:t>15.08.22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BE873-0F26-41C9-B0D2-9D5A87E8C30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9491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C24619-EBC2-4E5E-8619-ADBD0AD44664}" type="datetimeFigureOut">
              <a:rPr lang="de-CH"/>
              <a:pPr>
                <a:defRPr/>
              </a:pPr>
              <a:t>15.08.22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FA8B28-E426-46C0-BE8D-1A49DEA4020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FA8B28-E426-46C0-BE8D-1A49DEA40206}" type="slidenum">
              <a:rPr lang="de-CH" smtClean="0"/>
              <a:pPr>
                <a:defRPr/>
              </a:pPr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74357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Qu’est-ce qui vous vient d’abord à l’esprit quand vous entendez le mot « médias » 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FA8B28-E426-46C0-BE8D-1A49DEA40206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9427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FA8B28-E426-46C0-BE8D-1A49DEA40206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385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FA8B28-E426-46C0-BE8D-1A49DEA40206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46688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Transition vers la fiche « Mon portrait média »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FA8B28-E426-46C0-BE8D-1A49DEA40206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5161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3354388"/>
            <a:ext cx="9144000" cy="622300"/>
          </a:xfrm>
          <a:prstGeom prst="rect">
            <a:avLst/>
          </a:prstGeom>
          <a:solidFill>
            <a:srgbClr val="FF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1350"/>
          </a:p>
        </p:txBody>
      </p:sp>
      <p:sp>
        <p:nvSpPr>
          <p:cNvPr id="5" name="Rechteck 4"/>
          <p:cNvSpPr/>
          <p:nvPr/>
        </p:nvSpPr>
        <p:spPr>
          <a:xfrm>
            <a:off x="0" y="779463"/>
            <a:ext cx="9144000" cy="23891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135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657725"/>
            <a:ext cx="575945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8"/>
          <a:stretch>
            <a:fillRect/>
          </a:stretch>
        </p:blipFill>
        <p:spPr bwMode="auto">
          <a:xfrm>
            <a:off x="5603875" y="5949950"/>
            <a:ext cx="291147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80735"/>
            <a:ext cx="7772400" cy="2387600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54188"/>
            <a:ext cx="6858000" cy="622490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9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>
            <a:grpSpLocks/>
          </p:cNvGrpSpPr>
          <p:nvPr userDrawn="1"/>
        </p:nvGrpSpPr>
        <p:grpSpPr bwMode="auto">
          <a:xfrm>
            <a:off x="744278" y="6045200"/>
            <a:ext cx="7726327" cy="735013"/>
            <a:chOff x="628652" y="6045763"/>
            <a:chExt cx="7886698" cy="735149"/>
          </a:xfrm>
        </p:grpSpPr>
        <p:pic>
          <p:nvPicPr>
            <p:cNvPr id="6" name="Bild 1" descr="cid:0B929E2C-C807-439A-B5AE-E29ED352684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75"/>
            <a:stretch>
              <a:fillRect/>
            </a:stretch>
          </p:blipFill>
          <p:spPr bwMode="auto">
            <a:xfrm>
              <a:off x="628652" y="6045763"/>
              <a:ext cx="2233422" cy="73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48"/>
            <a:stretch>
              <a:fillRect/>
            </a:stretch>
          </p:blipFill>
          <p:spPr bwMode="auto">
            <a:xfrm>
              <a:off x="6211147" y="6109470"/>
              <a:ext cx="2304203" cy="607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795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12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easyv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1785488"/>
            <a:ext cx="9144000" cy="238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de-CH" sz="135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4549775"/>
            <a:ext cx="31210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6269038"/>
            <a:ext cx="28479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3842"/>
            <a:ext cx="7772400" cy="2387600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39277"/>
            <a:ext cx="6858000" cy="62249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-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>
            <a:grpSpLocks/>
          </p:cNvGrpSpPr>
          <p:nvPr/>
        </p:nvGrpSpPr>
        <p:grpSpPr bwMode="auto">
          <a:xfrm>
            <a:off x="744278" y="6045200"/>
            <a:ext cx="7726327" cy="735013"/>
            <a:chOff x="628652" y="6045763"/>
            <a:chExt cx="7886698" cy="735149"/>
          </a:xfrm>
        </p:grpSpPr>
        <p:pic>
          <p:nvPicPr>
            <p:cNvPr id="5" name="Bild 1" descr="cid:0B929E2C-C807-439A-B5AE-E29ED352684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75"/>
            <a:stretch>
              <a:fillRect/>
            </a:stretch>
          </p:blipFill>
          <p:spPr bwMode="auto">
            <a:xfrm>
              <a:off x="628652" y="6045763"/>
              <a:ext cx="2233422" cy="73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48"/>
            <a:stretch>
              <a:fillRect/>
            </a:stretch>
          </p:blipFill>
          <p:spPr bwMode="auto">
            <a:xfrm>
              <a:off x="6211147" y="6109470"/>
              <a:ext cx="2304203" cy="607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986" y="365129"/>
            <a:ext cx="7570381" cy="900000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986" y="1407454"/>
            <a:ext cx="7570381" cy="4474813"/>
          </a:xfrm>
        </p:spPr>
        <p:txBody>
          <a:bodyPr/>
          <a:lstStyle>
            <a:lvl1pPr marL="446088" indent="-446088">
              <a:lnSpc>
                <a:spcPct val="150000"/>
              </a:lnSpc>
              <a:spcBef>
                <a:spcPts val="1200"/>
              </a:spcBef>
              <a:defRPr/>
            </a:lvl1pPr>
            <a:lvl2pPr marL="803275" indent="-346075">
              <a:lnSpc>
                <a:spcPct val="150000"/>
              </a:lnSpc>
              <a:spcBef>
                <a:spcPts val="1200"/>
              </a:spcBef>
              <a:defRPr/>
            </a:lvl2pPr>
            <a:lvl3pPr marL="1255713" indent="-341313">
              <a:lnSpc>
                <a:spcPct val="150000"/>
              </a:lnSpc>
              <a:spcBef>
                <a:spcPts val="1200"/>
              </a:spcBef>
              <a:defRPr/>
            </a:lvl3pPr>
            <a:lvl4pPr marL="1703388" indent="-331788">
              <a:defRPr/>
            </a:lvl4pPr>
            <a:lvl5pPr marL="2154238" indent="-325438"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3136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- Aufzählung_easyv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898" y="365129"/>
            <a:ext cx="7577469" cy="900000"/>
          </a:xfrm>
        </p:spPr>
        <p:txBody>
          <a:bodyPr>
            <a:noAutofit/>
          </a:bodyPr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898" y="1407454"/>
            <a:ext cx="7577469" cy="4474813"/>
          </a:xfrm>
        </p:spPr>
        <p:txBody>
          <a:bodyPr/>
          <a:lstStyle>
            <a:lvl1pPr marL="446088" indent="-446088">
              <a:lnSpc>
                <a:spcPct val="15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defRPr/>
            </a:lvl1pPr>
            <a:lvl2pPr marL="803275" indent="-346075">
              <a:lnSpc>
                <a:spcPct val="15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defRPr/>
            </a:lvl2pPr>
            <a:lvl3pPr marL="1255713" indent="-341313">
              <a:lnSpc>
                <a:spcPct val="15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defRPr/>
            </a:lvl3pPr>
            <a:lvl4pPr marL="1703388" indent="-331788">
              <a:defRPr/>
            </a:lvl4pPr>
            <a:lvl5pPr marL="2154238" indent="-325438"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D89F10C-0686-4B1D-8353-13E229D395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98" y="6099586"/>
            <a:ext cx="1361473" cy="49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0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-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898" y="365129"/>
            <a:ext cx="7577469" cy="900000"/>
          </a:xfrm>
        </p:spPr>
        <p:txBody>
          <a:bodyPr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898" y="1407454"/>
            <a:ext cx="7577469" cy="4474813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  <a:defRPr sz="2000" baseline="0"/>
            </a:lvl1pPr>
            <a:lvl2pPr marL="803275" indent="-346075">
              <a:spcBef>
                <a:spcPts val="1200"/>
              </a:spcBef>
              <a:defRPr/>
            </a:lvl2pPr>
            <a:lvl3pPr marL="1255713" indent="-341313">
              <a:spcBef>
                <a:spcPts val="1200"/>
              </a:spcBef>
              <a:defRPr/>
            </a:lvl3pPr>
            <a:lvl4pPr marL="1703388" indent="-331788">
              <a:defRPr/>
            </a:lvl4pPr>
            <a:lvl5pPr marL="2154238" indent="-325438"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grpSp>
        <p:nvGrpSpPr>
          <p:cNvPr id="7" name="Gruppieren 6"/>
          <p:cNvGrpSpPr>
            <a:grpSpLocks/>
          </p:cNvGrpSpPr>
          <p:nvPr userDrawn="1"/>
        </p:nvGrpSpPr>
        <p:grpSpPr bwMode="auto">
          <a:xfrm>
            <a:off x="744278" y="6045200"/>
            <a:ext cx="7726327" cy="735013"/>
            <a:chOff x="628652" y="6045763"/>
            <a:chExt cx="7886698" cy="735149"/>
          </a:xfrm>
        </p:grpSpPr>
        <p:pic>
          <p:nvPicPr>
            <p:cNvPr id="8" name="Bild 1" descr="cid:0B929E2C-C807-439A-B5AE-E29ED352684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75"/>
            <a:stretch>
              <a:fillRect/>
            </a:stretch>
          </p:blipFill>
          <p:spPr bwMode="auto">
            <a:xfrm>
              <a:off x="628652" y="6045763"/>
              <a:ext cx="2233422" cy="73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48"/>
            <a:stretch>
              <a:fillRect/>
            </a:stretch>
          </p:blipFill>
          <p:spPr bwMode="auto">
            <a:xfrm>
              <a:off x="6211147" y="6109470"/>
              <a:ext cx="2304203" cy="607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5828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- Lauftext_easyv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898" y="365129"/>
            <a:ext cx="7577469" cy="900000"/>
          </a:xfrm>
        </p:spPr>
        <p:txBody>
          <a:bodyPr>
            <a:noAutofit/>
          </a:bodyPr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898" y="1407454"/>
            <a:ext cx="7577469" cy="4474813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  <a:defRPr sz="2000" baseline="0"/>
            </a:lvl1pPr>
            <a:lvl2pPr marL="803275" indent="-346075">
              <a:spcBef>
                <a:spcPts val="1200"/>
              </a:spcBef>
              <a:defRPr/>
            </a:lvl2pPr>
            <a:lvl3pPr marL="1255713" indent="-341313">
              <a:spcBef>
                <a:spcPts val="1200"/>
              </a:spcBef>
              <a:defRPr/>
            </a:lvl3pPr>
            <a:lvl4pPr marL="1703388" indent="-331788">
              <a:defRPr/>
            </a:lvl4pPr>
            <a:lvl5pPr marL="2154238" indent="-325438"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9626986-5038-4197-ADEE-A6A5DE18A8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98" y="6232070"/>
            <a:ext cx="1392382" cy="5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73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781050"/>
            <a:ext cx="9144000" cy="23891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781200"/>
            <a:ext cx="7886700" cy="2388934"/>
          </a:xfrm>
        </p:spPr>
        <p:txBody>
          <a:bodyPr/>
          <a:lstStyle>
            <a:lvl1pPr algn="ctr"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grpSp>
        <p:nvGrpSpPr>
          <p:cNvPr id="7" name="Gruppieren 6"/>
          <p:cNvGrpSpPr>
            <a:grpSpLocks/>
          </p:cNvGrpSpPr>
          <p:nvPr userDrawn="1"/>
        </p:nvGrpSpPr>
        <p:grpSpPr bwMode="auto">
          <a:xfrm>
            <a:off x="744278" y="6045200"/>
            <a:ext cx="7726327" cy="735013"/>
            <a:chOff x="628652" y="6045763"/>
            <a:chExt cx="7886698" cy="735149"/>
          </a:xfrm>
        </p:grpSpPr>
        <p:pic>
          <p:nvPicPr>
            <p:cNvPr id="8" name="Bild 1" descr="cid:0B929E2C-C807-439A-B5AE-E29ED352684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75"/>
            <a:stretch>
              <a:fillRect/>
            </a:stretch>
          </p:blipFill>
          <p:spPr bwMode="auto">
            <a:xfrm>
              <a:off x="628652" y="6045763"/>
              <a:ext cx="2233422" cy="73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48"/>
            <a:stretch>
              <a:fillRect/>
            </a:stretch>
          </p:blipFill>
          <p:spPr bwMode="auto">
            <a:xfrm>
              <a:off x="6211147" y="6109470"/>
              <a:ext cx="2304203" cy="607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593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ischentitel_easyv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781050"/>
            <a:ext cx="9144000" cy="23891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781200"/>
            <a:ext cx="7886700" cy="2388934"/>
          </a:xfrm>
        </p:spPr>
        <p:txBody>
          <a:bodyPr/>
          <a:lstStyle>
            <a:lvl1pPr algn="ctr"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grpSp>
        <p:nvGrpSpPr>
          <p:cNvPr id="7" name="Gruppieren 6"/>
          <p:cNvGrpSpPr>
            <a:grpSpLocks/>
          </p:cNvGrpSpPr>
          <p:nvPr userDrawn="1"/>
        </p:nvGrpSpPr>
        <p:grpSpPr bwMode="auto">
          <a:xfrm>
            <a:off x="744278" y="6045200"/>
            <a:ext cx="7726327" cy="735013"/>
            <a:chOff x="628652" y="6045763"/>
            <a:chExt cx="7886698" cy="735149"/>
          </a:xfrm>
        </p:grpSpPr>
        <p:pic>
          <p:nvPicPr>
            <p:cNvPr id="8" name="Bild 1" descr="cid:0B929E2C-C807-439A-B5AE-E29ED352684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75"/>
            <a:stretch>
              <a:fillRect/>
            </a:stretch>
          </p:blipFill>
          <p:spPr bwMode="auto">
            <a:xfrm>
              <a:off x="628652" y="6045763"/>
              <a:ext cx="2233422" cy="73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48"/>
            <a:stretch>
              <a:fillRect/>
            </a:stretch>
          </p:blipFill>
          <p:spPr bwMode="auto">
            <a:xfrm>
              <a:off x="6211147" y="6109470"/>
              <a:ext cx="2304203" cy="607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895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tzt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781050"/>
            <a:ext cx="9144000" cy="23891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781200"/>
            <a:ext cx="7886700" cy="2388934"/>
          </a:xfrm>
          <a:noFill/>
          <a:ln>
            <a:noFill/>
          </a:ln>
        </p:spPr>
        <p:txBody>
          <a:bodyPr/>
          <a:lstStyle>
            <a:lvl1pPr algn="ctr"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grpSp>
        <p:nvGrpSpPr>
          <p:cNvPr id="7" name="Gruppieren 6"/>
          <p:cNvGrpSpPr>
            <a:grpSpLocks/>
          </p:cNvGrpSpPr>
          <p:nvPr userDrawn="1"/>
        </p:nvGrpSpPr>
        <p:grpSpPr bwMode="auto">
          <a:xfrm>
            <a:off x="744278" y="6045200"/>
            <a:ext cx="7726327" cy="735013"/>
            <a:chOff x="628652" y="6045763"/>
            <a:chExt cx="7886698" cy="735149"/>
          </a:xfrm>
        </p:grpSpPr>
        <p:pic>
          <p:nvPicPr>
            <p:cNvPr id="8" name="Bild 1" descr="cid:0B929E2C-C807-439A-B5AE-E29ED352684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75"/>
            <a:stretch>
              <a:fillRect/>
            </a:stretch>
          </p:blipFill>
          <p:spPr bwMode="auto">
            <a:xfrm>
              <a:off x="628652" y="6045763"/>
              <a:ext cx="2233422" cy="73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48"/>
            <a:stretch>
              <a:fillRect/>
            </a:stretch>
          </p:blipFill>
          <p:spPr bwMode="auto">
            <a:xfrm>
              <a:off x="6211147" y="6109470"/>
              <a:ext cx="2304203" cy="607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729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en-US" altLang="de-D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Formatvorlagen des Textmasters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47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accent1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Helvetica" panose="020B0604020202020204" pitchFamily="34" charset="0"/>
          <a:cs typeface="Helvetica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Helvetica" panose="020B0604020202020204" pitchFamily="34" charset="0"/>
          <a:cs typeface="Helvetica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Helvetica" panose="020B0604020202020204" pitchFamily="34" charset="0"/>
          <a:cs typeface="Helvetica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Helvetica" panose="020B0604020202020204" pitchFamily="34" charset="0"/>
          <a:cs typeface="Helvetica" panose="020B0604020202020204" pitchFamily="34" charset="0"/>
        </a:defRPr>
      </a:lvl9pPr>
    </p:titleStyle>
    <p:bodyStyle>
      <a:lvl1pPr marL="446088" indent="-446088" algn="l" rtl="0" eaLnBrk="1" fontAlgn="base" hangingPunct="1">
        <a:lnSpc>
          <a:spcPct val="150000"/>
        </a:lnSpc>
        <a:spcBef>
          <a:spcPts val="1200"/>
        </a:spcBef>
        <a:spcAft>
          <a:spcPct val="0"/>
        </a:spcAft>
        <a:buClr>
          <a:srgbClr val="C00000"/>
        </a:buClr>
        <a:buFont typeface="Helvetica" panose="020B0604020202020204" pitchFamily="34" charset="0"/>
        <a:buChar char="►"/>
        <a:defRPr sz="2200" kern="1200">
          <a:solidFill>
            <a:schemeClr val="tx2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rtl="0" eaLnBrk="1" fontAlgn="base" hangingPunct="1">
        <a:lnSpc>
          <a:spcPct val="150000"/>
        </a:lnSpc>
        <a:spcBef>
          <a:spcPts val="1200"/>
        </a:spcBef>
        <a:spcAft>
          <a:spcPct val="0"/>
        </a:spcAft>
        <a:buClr>
          <a:srgbClr val="C00000"/>
        </a:buClr>
        <a:buFont typeface="Helvetica" panose="020B0604020202020204" pitchFamily="34" charset="0"/>
        <a:buChar char="►"/>
        <a:defRPr sz="2000" kern="1200">
          <a:solidFill>
            <a:schemeClr val="tx2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lnSpc>
          <a:spcPct val="150000"/>
        </a:lnSpc>
        <a:spcBef>
          <a:spcPts val="1200"/>
        </a:spcBef>
        <a:spcAft>
          <a:spcPct val="0"/>
        </a:spcAft>
        <a:buClr>
          <a:srgbClr val="C00000"/>
        </a:buClr>
        <a:buFont typeface="Helvetica" panose="020B0604020202020204" pitchFamily="34" charset="0"/>
        <a:buChar char="►"/>
        <a:defRPr kern="1200">
          <a:solidFill>
            <a:schemeClr val="tx2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C00000"/>
        </a:buClr>
        <a:buFont typeface="Helvetica" panose="020B0604020202020204" pitchFamily="34" charset="0"/>
        <a:buChar char="►"/>
        <a:defRPr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C00000"/>
        </a:buClr>
        <a:buFont typeface="Helvetica" panose="020B0604020202020204" pitchFamily="34" charset="0"/>
        <a:buChar char="►"/>
        <a:defRPr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ctrTitle"/>
          </p:nvPr>
        </p:nvSpPr>
        <p:spPr>
          <a:xfrm>
            <a:off x="685800" y="1659882"/>
            <a:ext cx="7772400" cy="2387600"/>
          </a:xfrm>
        </p:spPr>
        <p:txBody>
          <a:bodyPr/>
          <a:lstStyle/>
          <a:p>
            <a:r>
              <a:rPr lang="fr-CH"/>
              <a:t>Moi et les médias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4A1C5F-3616-4079-A98D-4F702EED92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000"/>
              <a:t>Que sont les médias ?</a:t>
            </a:r>
          </a:p>
        </p:txBody>
      </p:sp>
      <p:pic>
        <p:nvPicPr>
          <p:cNvPr id="6" name="Bildplatzhalter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FA527512-585D-D642-821C-24821A949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6" b="16696"/>
          <a:stretch>
            <a:fillRect/>
          </a:stretch>
        </p:blipFill>
        <p:spPr>
          <a:xfrm rot="21294773">
            <a:off x="1803746" y="1937191"/>
            <a:ext cx="5974630" cy="2983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000"/>
              <a:t>Que sont les médias ?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793898" y="1265129"/>
            <a:ext cx="7577469" cy="4608613"/>
          </a:xfrm>
        </p:spPr>
        <p:txBody>
          <a:bodyPr/>
          <a:lstStyle/>
          <a:p>
            <a:r>
              <a:rPr lang="fr-CH" dirty="0"/>
              <a:t>Les médias permettent de diffuser des nouvelles, des informations, mais aussi des images et des vidéos. </a:t>
            </a:r>
          </a:p>
          <a:p>
            <a:r>
              <a:rPr lang="fr-CH" dirty="0"/>
              <a:t>Les gens utilisent les médias pour s’informer, pour échanger ou simplement pour se divertir.</a:t>
            </a:r>
          </a:p>
          <a:p>
            <a:pPr marL="0" indent="0">
              <a:buNone/>
            </a:pPr>
            <a:endParaRPr lang="de-DE" altLang="de-DE" dirty="0"/>
          </a:p>
          <a:p>
            <a:pPr marL="0" indent="0">
              <a:buNone/>
            </a:pPr>
            <a:endParaRPr lang="de-DE" altLang="de-DE" sz="100" dirty="0"/>
          </a:p>
          <a:p>
            <a:pPr marL="0" indent="0">
              <a:buNone/>
            </a:pPr>
            <a:endParaRPr lang="de-DE" altLang="de-DE" sz="1000" dirty="0"/>
          </a:p>
          <a:p>
            <a:pPr marL="0" indent="0">
              <a:buNone/>
            </a:pPr>
            <a:endParaRPr lang="de-DE" altLang="de-DE" sz="100" dirty="0"/>
          </a:p>
          <a:p>
            <a:pPr marL="0" indent="0">
              <a:buNone/>
            </a:pPr>
            <a:endParaRPr lang="de-DE" altLang="de-DE" sz="1000" dirty="0"/>
          </a:p>
          <a:p>
            <a:pPr marL="0" indent="0">
              <a:buNone/>
            </a:pPr>
            <a:endParaRPr lang="de-DE" altLang="de-DE" dirty="0"/>
          </a:p>
        </p:txBody>
      </p:sp>
      <p:pic>
        <p:nvPicPr>
          <p:cNvPr id="6" name="Bildplatzhalter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FA527512-585D-D642-821C-24821A949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6" b="16696"/>
          <a:stretch>
            <a:fillRect/>
          </a:stretch>
        </p:blipFill>
        <p:spPr>
          <a:xfrm rot="21294773">
            <a:off x="2609214" y="3780421"/>
            <a:ext cx="4758267" cy="23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80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3EA694-0CCB-4880-8313-ECB3BF85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Un téléphone, une carte postale ou un e-mail sont des médias</a:t>
            </a:r>
            <a:r>
              <a:rPr lang="fr-CH" sz="4000"/>
              <a:t>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78617014-FA6A-AC4E-84B1-71F14954F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11" y="2041223"/>
            <a:ext cx="5790578" cy="3859126"/>
          </a:xfrm>
        </p:spPr>
      </p:pic>
    </p:spTree>
    <p:extLst>
      <p:ext uri="{BB962C8B-B14F-4D97-AF65-F5344CB8AC3E}">
        <p14:creationId xmlns:p14="http://schemas.microsoft.com/office/powerpoint/2010/main" val="3448575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3EA694-0CCB-4880-8313-ECB3BF85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000"/>
              <a:t>Que sont les médias de masse 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EFD9A8-6394-4971-9676-2BB632C02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/>
              <a:t>Un média de masse s’adresse à un grand nombre de personnes et doit donc pouvoir être vu ou entendu par un large public.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EC8AFF1-A21F-4677-A3E4-25FB70AD6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028" t="5270" r="63028" b="15022"/>
          <a:stretch/>
        </p:blipFill>
        <p:spPr>
          <a:xfrm flipH="1">
            <a:off x="4105629" y="2968279"/>
            <a:ext cx="4244473" cy="2979046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81BDA978-14BA-2549-82D2-6508A9FB5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0" y="3128523"/>
            <a:ext cx="3097121" cy="232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5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29E75EDF-6694-BF4F-91BE-5DD21CF42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7" y="1981541"/>
            <a:ext cx="2588045" cy="178939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03EA694-0CCB-4880-8313-ECB3BF85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000"/>
              <a:t>Exemples de médias de masse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A96DAB54-A322-6A49-801D-6E2646C00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89" y="1464284"/>
            <a:ext cx="1744649" cy="469053"/>
          </a:xfr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32F2B7B-195D-4D42-BC93-C2686324E4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432" y="1378449"/>
            <a:ext cx="1102981" cy="110298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79CA25B-53DC-5D46-9DD3-561586FD91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9" y="5186583"/>
            <a:ext cx="1409569" cy="1409569"/>
          </a:xfrm>
          <a:prstGeom prst="rect">
            <a:avLst/>
          </a:prstGeom>
        </p:spPr>
      </p:pic>
      <p:pic>
        <p:nvPicPr>
          <p:cNvPr id="13" name="Grafik 12" descr="Ein Bild, das Text, ClipArt, Vektorgrafiken enthält.&#10;&#10;Automatisch generierte Beschreibung">
            <a:extLst>
              <a:ext uri="{FF2B5EF4-FFF2-40B4-BE49-F238E27FC236}">
                <a16:creationId xmlns:a16="http://schemas.microsoft.com/office/drawing/2014/main" id="{232DFEDE-1FDB-A143-BA46-447089212A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764" y="3122001"/>
            <a:ext cx="1078501" cy="135531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BCCB082-55CD-434E-921F-DB1BAD7140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8" y="1154948"/>
            <a:ext cx="1465684" cy="146568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1FF26A5-F3EB-0C4A-B04F-00A522BAC5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461" y="3382978"/>
            <a:ext cx="3056649" cy="2037766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299430DB-8E0D-2540-A930-8E55CE6711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806" y="5393716"/>
            <a:ext cx="1357383" cy="867594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94AF232-F41D-5A40-A67F-8D517A20B2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82" y="2151064"/>
            <a:ext cx="1761067" cy="13208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5ABF18FD-3475-3240-B47A-B8AE69CD9F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765" y="2811464"/>
            <a:ext cx="2588045" cy="606061"/>
          </a:xfrm>
          <a:prstGeom prst="rect">
            <a:avLst/>
          </a:prstGeom>
        </p:spPr>
      </p:pic>
      <p:pic>
        <p:nvPicPr>
          <p:cNvPr id="31" name="Grafik 30" descr="Ein Bild, das Text enthält.&#10;&#10;Automatisch generierte Beschreibung">
            <a:extLst>
              <a:ext uri="{FF2B5EF4-FFF2-40B4-BE49-F238E27FC236}">
                <a16:creationId xmlns:a16="http://schemas.microsoft.com/office/drawing/2014/main" id="{07470E86-C767-3F44-BFE7-344EB4CA62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249" y="4073063"/>
            <a:ext cx="1761066" cy="880533"/>
          </a:xfrm>
          <a:prstGeom prst="rect">
            <a:avLst/>
          </a:prstGeom>
        </p:spPr>
      </p:pic>
      <p:pic>
        <p:nvPicPr>
          <p:cNvPr id="33" name="Grafik 3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7038449-1BC8-8D40-B257-6A209833C8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1" y="3991643"/>
            <a:ext cx="1902809" cy="58035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18045AF-7EE9-AF4B-9175-FE49F264D4B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920" y="4730659"/>
            <a:ext cx="4559172" cy="256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7660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DSJ Vorlage_2016">
  <a:themeElements>
    <a:clrScheme name="DSJ">
      <a:dk1>
        <a:srgbClr val="000000"/>
      </a:dk1>
      <a:lt1>
        <a:srgbClr val="FFFFFF"/>
      </a:lt1>
      <a:dk2>
        <a:srgbClr val="505052"/>
      </a:dk2>
      <a:lt2>
        <a:srgbClr val="D9D9D9"/>
      </a:lt2>
      <a:accent1>
        <a:srgbClr val="C00000"/>
      </a:accent1>
      <a:accent2>
        <a:srgbClr val="A00000"/>
      </a:accent2>
      <a:accent3>
        <a:srgbClr val="00AEEF"/>
      </a:accent3>
      <a:accent4>
        <a:srgbClr val="ED0A71"/>
      </a:accent4>
      <a:accent5>
        <a:srgbClr val="1E8DB1"/>
      </a:accent5>
      <a:accent6>
        <a:srgbClr val="1699BC"/>
      </a:accent6>
      <a:hlink>
        <a:srgbClr val="C00000"/>
      </a:hlink>
      <a:folHlink>
        <a:srgbClr val="FF4545"/>
      </a:folHlink>
    </a:clrScheme>
    <a:fontScheme name="DSJ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7" id="{09CB5330-02F8-42A9-A322-05FC68032877}" vid="{2EE0F18B-1C4F-4FF4-A5E3-20618B45B8D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00C96D75FEECC4B9369E31187351E6B" ma:contentTypeVersion="16" ma:contentTypeDescription="Ein neues Dokument erstellen." ma:contentTypeScope="" ma:versionID="2e755fe4baa56a848b05a195fbb8fb78">
  <xsd:schema xmlns:xsd="http://www.w3.org/2001/XMLSchema" xmlns:xs="http://www.w3.org/2001/XMLSchema" xmlns:p="http://schemas.microsoft.com/office/2006/metadata/properties" xmlns:ns2="bdc2dfdf-d12f-4a3b-80a8-4d3073aa6833" xmlns:ns3="82587206-62f8-4838-8fd5-129079107b43" targetNamespace="http://schemas.microsoft.com/office/2006/metadata/properties" ma:root="true" ma:fieldsID="6726ebc478739eed9e7106d523fcd7ef" ns2:_="" ns3:_="">
    <xsd:import namespace="bdc2dfdf-d12f-4a3b-80a8-4d3073aa6833"/>
    <xsd:import namespace="82587206-62f8-4838-8fd5-129079107b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c2dfdf-d12f-4a3b-80a8-4d3073aa68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6f16aef4-54db-4462-aa5d-fd36d74b12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87206-62f8-4838-8fd5-129079107b4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3429dee-51ef-4954-a233-7e0f8505d0b3}" ma:internalName="TaxCatchAll" ma:showField="CatchAllData" ma:web="82587206-62f8-4838-8fd5-129079107b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dc2dfdf-d12f-4a3b-80a8-4d3073aa6833">
      <Terms xmlns="http://schemas.microsoft.com/office/infopath/2007/PartnerControls"/>
    </lcf76f155ced4ddcb4097134ff3c332f>
    <TaxCatchAll xmlns="82587206-62f8-4838-8fd5-129079107b43" xsi:nil="true"/>
  </documentManagement>
</p:properties>
</file>

<file path=customXml/itemProps1.xml><?xml version="1.0" encoding="utf-8"?>
<ds:datastoreItem xmlns:ds="http://schemas.openxmlformats.org/officeDocument/2006/customXml" ds:itemID="{F058CDEE-B690-40BB-A1F8-CE5244A8C18B}"/>
</file>

<file path=customXml/itemProps2.xml><?xml version="1.0" encoding="utf-8"?>
<ds:datastoreItem xmlns:ds="http://schemas.openxmlformats.org/officeDocument/2006/customXml" ds:itemID="{4402ACE3-2394-4338-B77A-ECD8F4780877}"/>
</file>

<file path=customXml/itemProps3.xml><?xml version="1.0" encoding="utf-8"?>
<ds:datastoreItem xmlns:ds="http://schemas.openxmlformats.org/officeDocument/2006/customXml" ds:itemID="{BF0388A2-8786-482C-A307-052D7A8AB60E}"/>
</file>

<file path=docProps/app.xml><?xml version="1.0" encoding="utf-8"?>
<Properties xmlns="http://schemas.openxmlformats.org/officeDocument/2006/extended-properties" xmlns:vt="http://schemas.openxmlformats.org/officeDocument/2006/docPropsVTypes">
  <Template>Powerpoint-Vorlage_DSJ_und_easyvote</Template>
  <TotalTime>0</TotalTime>
  <Words>127</Words>
  <Application>Microsoft Macintosh PowerPoint</Application>
  <PresentationFormat>Bildschirmpräsentation (4:3)</PresentationFormat>
  <Paragraphs>20</Paragraphs>
  <Slides>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Helvetica</vt:lpstr>
      <vt:lpstr>Powerpoint DSJ Vorlage_2016</vt:lpstr>
      <vt:lpstr>Moi et les médias</vt:lpstr>
      <vt:lpstr>Que sont les médias ?</vt:lpstr>
      <vt:lpstr>Que sont les médias ?</vt:lpstr>
      <vt:lpstr>Un téléphone, une carte postale ou un e-mail sont des médias </vt:lpstr>
      <vt:lpstr>Que sont les médias de masse ?</vt:lpstr>
      <vt:lpstr>Exemples de médias de masse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Powerpoint-Vorlage</dc:title>
  <dc:creator>Ladina Caprez</dc:creator>
  <cp:lastModifiedBy>Weronika Nowak</cp:lastModifiedBy>
  <cp:revision>34</cp:revision>
  <dcterms:created xsi:type="dcterms:W3CDTF">2017-01-25T15:42:30Z</dcterms:created>
  <dcterms:modified xsi:type="dcterms:W3CDTF">2022-08-15T13:28:34Z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0x010100600C96D75FEECC4B9369E31187351E6B</vt:lpwstr>
  </property>
</Properties>
</file>